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FE7D748-6F89-4189-9EE1-4E1CAC3C7083}">
  <a:tblStyle styleId="{4FE7D748-6F89-4189-9EE1-4E1CAC3C708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68CE3E6-B035-465B-9F56-E1AD6E8EF88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ac51e17f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ac51e17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d2f0bd14e4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d2f0bd14e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8ac51e17f8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8ac51e17f8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d2f0bd14e4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d2f0bd14e4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 </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b="1" sz="1600">
              <a:solidFill>
                <a:srgbClr val="000000"/>
              </a:solidFill>
              <a:latin typeface="Plus Jakarta Sans"/>
              <a:ea typeface="Plus Jakarta Sans"/>
              <a:cs typeface="Plus Jakarta Sans"/>
              <a:sym typeface="Plus Jakarta Sans"/>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Directions</a:t>
            </a:r>
            <a:r>
              <a:rPr lang="en" sz="1500">
                <a:solidFill>
                  <a:srgbClr val="000000"/>
                </a:solidFill>
                <a:latin typeface="Inter"/>
                <a:ea typeface="Inter"/>
                <a:cs typeface="Inter"/>
                <a:sym typeface="Inter"/>
              </a:rPr>
              <a:t>:</a:t>
            </a:r>
            <a:r>
              <a:rPr lang="en" sz="1500">
                <a:solidFill>
                  <a:srgbClr val="000000"/>
                </a:solidFill>
                <a:latin typeface="Inter"/>
                <a:ea typeface="Inter"/>
                <a:cs typeface="Inter"/>
                <a:sym typeface="Inter"/>
              </a:rPr>
              <a:t> Review the following document and answer the questions on evaluating evidence that follow. The multiple choice questions for this formative assessment are Weighted Multiple Choice (WMC) Questions. This means that there is only one </a:t>
            </a:r>
            <a:r>
              <a:rPr i="1" lang="en" sz="1500">
                <a:solidFill>
                  <a:srgbClr val="000000"/>
                </a:solidFill>
                <a:latin typeface="Inter"/>
                <a:ea typeface="Inter"/>
                <a:cs typeface="Inter"/>
                <a:sym typeface="Inter"/>
              </a:rPr>
              <a:t>incorrect</a:t>
            </a:r>
            <a:r>
              <a:rPr lang="en" sz="1500">
                <a:solidFill>
                  <a:srgbClr val="000000"/>
                </a:solidFill>
                <a:latin typeface="Inter"/>
                <a:ea typeface="Inter"/>
                <a:cs typeface="Inter"/>
                <a:sym typeface="Inter"/>
              </a:rPr>
              <a:t> answer, but the other 3 choices are weighted. The </a:t>
            </a:r>
            <a:r>
              <a:rPr i="1" lang="en" sz="1500">
                <a:solidFill>
                  <a:srgbClr val="000000"/>
                </a:solidFill>
                <a:latin typeface="Inter"/>
                <a:ea typeface="Inter"/>
                <a:cs typeface="Inter"/>
                <a:sym typeface="Inter"/>
              </a:rPr>
              <a:t>best</a:t>
            </a:r>
            <a:r>
              <a:rPr lang="en" sz="1500">
                <a:solidFill>
                  <a:srgbClr val="000000"/>
                </a:solidFill>
                <a:latin typeface="Inter"/>
                <a:ea typeface="Inter"/>
                <a:cs typeface="Inter"/>
                <a:sym typeface="Inter"/>
              </a:rPr>
              <a:t> answer is 3</a:t>
            </a:r>
            <a:r>
              <a:rPr i="1" lang="en" sz="1500">
                <a:solidFill>
                  <a:srgbClr val="000000"/>
                </a:solidFill>
                <a:latin typeface="Inter"/>
                <a:ea typeface="Inter"/>
                <a:cs typeface="Inter"/>
                <a:sym typeface="Inter"/>
              </a:rPr>
              <a:t> </a:t>
            </a:r>
            <a:r>
              <a:rPr lang="en" sz="1500">
                <a:solidFill>
                  <a:srgbClr val="000000"/>
                </a:solidFill>
                <a:latin typeface="Inter"/>
                <a:ea typeface="Inter"/>
                <a:cs typeface="Inter"/>
                <a:sym typeface="Inter"/>
              </a:rPr>
              <a:t>points, the </a:t>
            </a:r>
            <a:r>
              <a:rPr i="1" lang="en" sz="1500">
                <a:solidFill>
                  <a:srgbClr val="000000"/>
                </a:solidFill>
                <a:latin typeface="Inter"/>
                <a:ea typeface="Inter"/>
                <a:cs typeface="Inter"/>
                <a:sym typeface="Inter"/>
              </a:rPr>
              <a:t>second-best</a:t>
            </a:r>
            <a:r>
              <a:rPr lang="en" sz="1500">
                <a:solidFill>
                  <a:srgbClr val="000000"/>
                </a:solidFill>
                <a:latin typeface="Inter"/>
                <a:ea typeface="Inter"/>
                <a:cs typeface="Inter"/>
                <a:sym typeface="Inter"/>
              </a:rPr>
              <a:t> answer is 2 points, and the </a:t>
            </a:r>
            <a:r>
              <a:rPr i="1" lang="en" sz="1500">
                <a:solidFill>
                  <a:srgbClr val="000000"/>
                </a:solidFill>
                <a:latin typeface="Inter"/>
                <a:ea typeface="Inter"/>
                <a:cs typeface="Inter"/>
                <a:sym typeface="Inter"/>
              </a:rPr>
              <a:t>third-best</a:t>
            </a:r>
            <a:r>
              <a:rPr lang="en" sz="1500">
                <a:solidFill>
                  <a:srgbClr val="000000"/>
                </a:solidFill>
                <a:latin typeface="Inter"/>
                <a:ea typeface="Inter"/>
                <a:cs typeface="Inter"/>
                <a:sym typeface="Inter"/>
              </a:rPr>
              <a:t> answer is 1 point. The </a:t>
            </a:r>
            <a:r>
              <a:rPr i="1" lang="en" sz="1500">
                <a:solidFill>
                  <a:srgbClr val="000000"/>
                </a:solidFill>
                <a:latin typeface="Inter"/>
                <a:ea typeface="Inter"/>
                <a:cs typeface="Inter"/>
                <a:sym typeface="Inter"/>
              </a:rPr>
              <a:t>incorrect</a:t>
            </a:r>
            <a:r>
              <a:rPr lang="en" sz="1500">
                <a:solidFill>
                  <a:srgbClr val="000000"/>
                </a:solidFill>
                <a:latin typeface="Inter"/>
                <a:ea typeface="Inter"/>
                <a:cs typeface="Inter"/>
                <a:sym typeface="Inter"/>
              </a:rPr>
              <a:t> answer is 0 points.</a:t>
            </a:r>
            <a:endParaRPr sz="1500">
              <a:solidFill>
                <a:srgbClr val="000000"/>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922749" y="922736"/>
          <a:ext cx="3000000" cy="3000000"/>
        </p:xfrm>
        <a:graphic>
          <a:graphicData uri="http://schemas.openxmlformats.org/drawingml/2006/table">
            <a:tbl>
              <a:tblPr>
                <a:noFill/>
                <a:tableStyleId>{4FE7D748-6F89-4189-9EE1-4E1CAC3C7083}</a:tableStyleId>
              </a:tblPr>
              <a:tblGrid>
                <a:gridCol w="5948325"/>
              </a:tblGrid>
              <a:tr h="370400">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Source: </a:t>
                      </a:r>
                      <a:r>
                        <a:rPr lang="en" sz="1500">
                          <a:solidFill>
                            <a:srgbClr val="1D1C1D"/>
                          </a:solidFill>
                          <a:latin typeface="Halant"/>
                          <a:ea typeface="Halant"/>
                          <a:cs typeface="Halant"/>
                          <a:sym typeface="Halant"/>
                        </a:rPr>
                        <a:t>Roxanne Dunbar-Ortiz, </a:t>
                      </a:r>
                      <a:r>
                        <a:rPr i="1" lang="en" sz="1500">
                          <a:solidFill>
                            <a:srgbClr val="1D1C1D"/>
                          </a:solidFill>
                          <a:latin typeface="Halant"/>
                          <a:ea typeface="Halant"/>
                          <a:cs typeface="Halant"/>
                          <a:sym typeface="Halant"/>
                        </a:rPr>
                        <a:t>An Indigenous Peoples’ History of the United States</a:t>
                      </a:r>
                      <a:r>
                        <a:rPr lang="en" sz="1500">
                          <a:solidFill>
                            <a:srgbClr val="1D1C1D"/>
                          </a:solidFill>
                          <a:latin typeface="Halant"/>
                          <a:ea typeface="Halant"/>
                          <a:cs typeface="Halant"/>
                          <a:sym typeface="Halant"/>
                        </a:rPr>
                        <a:t>, 2014</a:t>
                      </a:r>
                      <a:endParaRPr sz="15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197800">
                <a:tc>
                  <a:txBody>
                    <a:bodyPr/>
                    <a:lstStyle/>
                    <a:p>
                      <a:pPr indent="0" lvl="0" marL="0" rtl="0" algn="l">
                        <a:spcBef>
                          <a:spcPts val="0"/>
                        </a:spcBef>
                        <a:spcAft>
                          <a:spcPts val="0"/>
                        </a:spcAft>
                        <a:buClr>
                          <a:schemeClr val="dk1"/>
                        </a:buClr>
                        <a:buSzPts val="1100"/>
                        <a:buFont typeface="Arial"/>
                        <a:buNone/>
                      </a:pPr>
                      <a:r>
                        <a:rPr lang="en" sz="1500">
                          <a:solidFill>
                            <a:srgbClr val="1D1C1D"/>
                          </a:solidFill>
                          <a:latin typeface="Inter"/>
                          <a:ea typeface="Inter"/>
                          <a:cs typeface="Inter"/>
                          <a:sym typeface="Inter"/>
                        </a:rPr>
                        <a:t>Indigenous American agriculture was based on corn. Traces of cultivated corn have been identified in central Mexico dating back ten thousand years. Twelve to fourteen centuries later, corn production had spread throughout the temperate and tropical Americas from the southern tip of South America to the subarctic of North America, and from the Pacific to the Atlantic Ocean on both continents… Unlike most grains, corn cannot grow wild and cannot exist without attentive human care.</a:t>
                      </a:r>
                      <a:endParaRPr sz="1500">
                        <a:solidFill>
                          <a:srgbClr val="1D1C1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rgbClr val="1D1C1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rgbClr val="1D1C1D"/>
                          </a:solidFill>
                          <a:latin typeface="Inter"/>
                          <a:ea typeface="Inter"/>
                          <a:cs typeface="Inter"/>
                          <a:sym typeface="Inter"/>
                        </a:rPr>
                        <a:t>Aztec merchants acquired turquoise [a mineral] from Pueblos who mined it in what is now the US Southwest to sell in Central Mexico where it had become the most valued of all material possessions and was used as a means of exchange or form of money… Ceramic trade goods involved interconnected markets from Mexico City to Mesa Verde, Colorado. Shells from the Gulf of California, tropical bird feathers from the Gulf Coast area of Mexico, obsidian from Durango, Mexico, and flint from Texas were all found in the ruins of Casa Grande (Arizona), the commercial center of the northern frontier… Traders from Mexico were also transmitters of culture and features such as the Sun Dance religion in the Great Plains, and the cultivation of corn by the Algonquin, Cherokee, and Muskogee (Creek) peoples of the eastern half of North America were transmitted from Central America.</a:t>
                      </a:r>
                      <a:endParaRPr sz="15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812725" y="926450"/>
            <a:ext cx="6057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Trade among Native Americans helped spread their culture to other tribes.</a:t>
            </a:r>
            <a:endParaRPr sz="1550">
              <a:solidFill>
                <a:srgbClr val="1D1C1D"/>
              </a:solidFill>
              <a:latin typeface="Inter"/>
              <a:ea typeface="Inter"/>
              <a:cs typeface="Inter"/>
              <a:sym typeface="Inter"/>
            </a:endParaRPr>
          </a:p>
          <a:p>
            <a:pPr indent="0" lvl="0" marL="4826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“Unlike most grains, corn cannot grow wild and cannot exist without attentive human care.”</a:t>
            </a:r>
            <a:endParaRPr sz="1550">
              <a:solidFill>
                <a:srgbClr val="1D1C1D"/>
              </a:solidFill>
              <a:latin typeface="Inter"/>
              <a:ea typeface="Inter"/>
              <a:cs typeface="Inter"/>
              <a:sym typeface="Inter"/>
            </a:endParaRPr>
          </a:p>
          <a:p>
            <a:pPr indent="0" lvl="0" marL="9144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“...Indigenous American agriculture was based on corn. Traces of cultivated corn have been identified in central Mexico dating back ten thousand years.”</a:t>
            </a:r>
            <a:endParaRPr sz="1550">
              <a:solidFill>
                <a:srgbClr val="1D1C1D"/>
              </a:solidFill>
              <a:latin typeface="Inter"/>
              <a:ea typeface="Inter"/>
              <a:cs typeface="Inter"/>
              <a:sym typeface="Inter"/>
            </a:endParaRPr>
          </a:p>
          <a:p>
            <a:pPr indent="0" lvl="0" marL="9144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“Traders from Mexico were also transmitters of culture and features such as the Sun Dance religion in the Great Plains, and the cultivation of corn by the Algonquin, Cherokee, and Muskogee (Creek) peoples…”</a:t>
            </a:r>
            <a:endParaRPr sz="1550">
              <a:solidFill>
                <a:srgbClr val="1D1C1D"/>
              </a:solidFill>
              <a:latin typeface="Inter"/>
              <a:ea typeface="Inter"/>
              <a:cs typeface="Inter"/>
              <a:sym typeface="Inter"/>
            </a:endParaRPr>
          </a:p>
          <a:p>
            <a:pPr indent="0" lvl="0" marL="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“Aztec merchants acquired turquoise [a mineral] from Pueblos who mined it in what is now the US Southwest to sell in Central Mexico where it had become the most valued of all material possessions.”</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80" name="Google Shape;80;p15"/>
          <p:cNvSpPr txBox="1"/>
          <p:nvPr/>
        </p:nvSpPr>
        <p:spPr>
          <a:xfrm>
            <a:off x="860700" y="6256750"/>
            <a:ext cx="6009000" cy="28638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startAt="2"/>
            </a:pPr>
            <a:r>
              <a:rPr lang="en" sz="1500">
                <a:solidFill>
                  <a:schemeClr val="dk1"/>
                </a:solidFill>
                <a:highlight>
                  <a:schemeClr val="lt1"/>
                </a:highlight>
                <a:latin typeface="Inter"/>
                <a:ea typeface="Inter"/>
                <a:cs typeface="Inter"/>
                <a:sym typeface="Inter"/>
              </a:rPr>
              <a:t>Justify your choice in the space below.</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86" name="Google Shape;8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9" name="Google Shape;89;p16"/>
          <p:cNvSpPr txBox="1"/>
          <p:nvPr/>
        </p:nvSpPr>
        <p:spPr>
          <a:xfrm>
            <a:off x="812725" y="697850"/>
            <a:ext cx="6057000" cy="47697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Trade among Native Americans helped spread their culture to other tribes.</a:t>
            </a:r>
            <a:endParaRPr sz="1550">
              <a:solidFill>
                <a:srgbClr val="1D1C1D"/>
              </a:solidFill>
              <a:latin typeface="Inter"/>
              <a:ea typeface="Inter"/>
              <a:cs typeface="Inter"/>
              <a:sym typeface="Inter"/>
            </a:endParaRPr>
          </a:p>
          <a:p>
            <a:pPr indent="0" lvl="0" marL="4826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“Unlike most grains, corn cannot grow wild and cannot exist without attentive human care.” </a:t>
            </a:r>
            <a:r>
              <a:rPr b="1" lang="en" sz="1300">
                <a:solidFill>
                  <a:srgbClr val="FCFCFC"/>
                </a:solidFill>
                <a:highlight>
                  <a:schemeClr val="accent1"/>
                </a:highlight>
                <a:latin typeface="Inter"/>
                <a:ea typeface="Inter"/>
                <a:cs typeface="Inter"/>
                <a:sym typeface="Inter"/>
              </a:rPr>
              <a:t>(0 points)</a:t>
            </a:r>
            <a:endParaRPr sz="1550">
              <a:solidFill>
                <a:srgbClr val="1D1C1D"/>
              </a:solidFill>
              <a:latin typeface="Inter"/>
              <a:ea typeface="Inter"/>
              <a:cs typeface="Inter"/>
              <a:sym typeface="Inter"/>
            </a:endParaRPr>
          </a:p>
          <a:p>
            <a:pPr indent="0" lvl="0" marL="9144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“...Indigenous American agriculture was based on corn. Traces of cultivated corn have been identified in central Mexico dating back ten thousand years.” </a:t>
            </a:r>
            <a:endParaRPr sz="1550">
              <a:solidFill>
                <a:srgbClr val="1D1C1D"/>
              </a:solidFill>
              <a:latin typeface="Inter"/>
              <a:ea typeface="Inter"/>
              <a:cs typeface="Inter"/>
              <a:sym typeface="Inter"/>
            </a:endParaRPr>
          </a:p>
          <a:p>
            <a:pPr indent="0" lvl="0" marL="914400" rtl="0" algn="l">
              <a:spcBef>
                <a:spcPts val="0"/>
              </a:spcBef>
              <a:spcAft>
                <a:spcPts val="0"/>
              </a:spcAft>
              <a:buNone/>
            </a:pPr>
            <a:r>
              <a:rPr b="1" lang="en" sz="1300">
                <a:solidFill>
                  <a:srgbClr val="FCFCFC"/>
                </a:solidFill>
                <a:highlight>
                  <a:schemeClr val="accent1"/>
                </a:highlight>
                <a:latin typeface="Inter"/>
                <a:ea typeface="Inter"/>
                <a:cs typeface="Inter"/>
                <a:sym typeface="Inter"/>
              </a:rPr>
              <a:t>(1 point)</a:t>
            </a:r>
            <a:endParaRPr sz="1550">
              <a:solidFill>
                <a:srgbClr val="1D1C1D"/>
              </a:solidFill>
              <a:latin typeface="Inter"/>
              <a:ea typeface="Inter"/>
              <a:cs typeface="Inter"/>
              <a:sym typeface="Inter"/>
            </a:endParaRPr>
          </a:p>
          <a:p>
            <a:pPr indent="0" lvl="0" marL="91440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“Traders from Mexico were also transmitters of culture and features such as the Sun Dance religion in the Great Plains, and the cultivation of corn by the Algonquin, Cherokee, and Muskogee (Creek) peoples…” </a:t>
            </a:r>
            <a:r>
              <a:rPr b="1" lang="en" sz="1300">
                <a:solidFill>
                  <a:srgbClr val="FCFCFC"/>
                </a:solidFill>
                <a:highlight>
                  <a:schemeClr val="accent1"/>
                </a:highlight>
                <a:latin typeface="Inter"/>
                <a:ea typeface="Inter"/>
                <a:cs typeface="Inter"/>
                <a:sym typeface="Inter"/>
              </a:rPr>
              <a:t>(3 points)</a:t>
            </a:r>
            <a:endParaRPr sz="1550">
              <a:solidFill>
                <a:srgbClr val="1D1C1D"/>
              </a:solidFill>
              <a:latin typeface="Inter"/>
              <a:ea typeface="Inter"/>
              <a:cs typeface="Inter"/>
              <a:sym typeface="Inter"/>
            </a:endParaRPr>
          </a:p>
          <a:p>
            <a:pPr indent="0" lvl="0" marL="0" rtl="0" algn="l">
              <a:spcBef>
                <a:spcPts val="0"/>
              </a:spcBef>
              <a:spcAft>
                <a:spcPts val="0"/>
              </a:spcAft>
              <a:buNone/>
            </a:pPr>
            <a:r>
              <a:t/>
            </a:r>
            <a:endParaRPr sz="1550">
              <a:solidFill>
                <a:srgbClr val="1D1C1D"/>
              </a:solidFill>
              <a:latin typeface="Inter"/>
              <a:ea typeface="Inter"/>
              <a:cs typeface="Inter"/>
              <a:sym typeface="Inter"/>
            </a:endParaRPr>
          </a:p>
          <a:p>
            <a:pPr indent="-327025" lvl="0" marL="914400" rtl="0" algn="l">
              <a:spcBef>
                <a:spcPts val="0"/>
              </a:spcBef>
              <a:spcAft>
                <a:spcPts val="0"/>
              </a:spcAft>
              <a:buClr>
                <a:srgbClr val="1D1C1D"/>
              </a:buClr>
              <a:buSzPts val="1550"/>
              <a:buFont typeface="Inter"/>
              <a:buAutoNum type="alphaUcPeriod"/>
            </a:pPr>
            <a:r>
              <a:rPr lang="en" sz="1550">
                <a:solidFill>
                  <a:srgbClr val="1D1C1D"/>
                </a:solidFill>
                <a:latin typeface="Inter"/>
                <a:ea typeface="Inter"/>
                <a:cs typeface="Inter"/>
                <a:sym typeface="Inter"/>
              </a:rPr>
              <a:t>“Aztec merchants acquired turquoise [a mineral] from Pueblos who mined it in what is now the US Southwest to sell in Central Mexico where it had become the most valued of all material possessions.” </a:t>
            </a:r>
            <a:r>
              <a:rPr b="1" lang="en" sz="1300">
                <a:solidFill>
                  <a:srgbClr val="FCFCFC"/>
                </a:solidFill>
                <a:highlight>
                  <a:schemeClr val="accent1"/>
                </a:highlight>
                <a:latin typeface="Inter"/>
                <a:ea typeface="Inter"/>
                <a:cs typeface="Inter"/>
                <a:sym typeface="Inter"/>
              </a:rPr>
              <a:t>(2 points)</a:t>
            </a:r>
            <a:endParaRPr sz="1550">
              <a:solidFill>
                <a:srgbClr val="1D1C1D"/>
              </a:solidFill>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90" name="Google Shape;90;p16"/>
          <p:cNvSpPr txBox="1"/>
          <p:nvPr/>
        </p:nvSpPr>
        <p:spPr>
          <a:xfrm>
            <a:off x="860700" y="6256750"/>
            <a:ext cx="6009000" cy="28638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startAt="2"/>
            </a:pPr>
            <a:r>
              <a:rPr lang="en" sz="1500">
                <a:solidFill>
                  <a:schemeClr val="dk1"/>
                </a:solidFill>
                <a:highlight>
                  <a:schemeClr val="lt1"/>
                </a:highlight>
                <a:latin typeface="Inter"/>
                <a:ea typeface="Inter"/>
                <a:cs typeface="Inter"/>
                <a:sym typeface="Inter"/>
              </a:rPr>
              <a:t>Justify your choice in the space below.</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Choice C, worth 3 points, is the best piece of evidence to support the claim that trade help spread Indigenous culture. With the particular inclusion of “the Sun Dance religion,” choice C clearly supports the claim. Choice D also supports the claim, as it demonstrates a particularly valued element (turquoise) of multiple Indigenous peoples and how it was sold across regions. However, without being as clearly a cultural element, like religion, it is worth 2 points. Choice B (1 point) identifies the spread of corn across a vast region, but isn’t as explicitly clear about its significance to trade or culture. Lastly, Choice A is worth 0 points because is simply states the conditions under which corn can grow and does not identify a cultural element that might have been spread from one tribe to another.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6" name="Google Shape;96;p17"/>
          <p:cNvGraphicFramePr/>
          <p:nvPr/>
        </p:nvGraphicFramePr>
        <p:xfrm>
          <a:off x="969478" y="1521929"/>
          <a:ext cx="3000000" cy="3000000"/>
        </p:xfrm>
        <a:graphic>
          <a:graphicData uri="http://schemas.openxmlformats.org/drawingml/2006/table">
            <a:tbl>
              <a:tblPr>
                <a:noFill/>
                <a:tableStyleId>{568CE3E6-B035-465B-9F56-E1AD6E8EF881}</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7" name="Google Shape;97;p17"/>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98" name="Google Shape;98;p17"/>
          <p:cNvGraphicFramePr/>
          <p:nvPr/>
        </p:nvGraphicFramePr>
        <p:xfrm>
          <a:off x="559991" y="4363060"/>
          <a:ext cx="3000000" cy="3000000"/>
        </p:xfrm>
        <a:graphic>
          <a:graphicData uri="http://schemas.openxmlformats.org/drawingml/2006/table">
            <a:tbl>
              <a:tblPr>
                <a:noFill/>
                <a:tableStyleId>{568CE3E6-B035-465B-9F56-E1AD6E8EF881}</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9" name="Google Shape;99;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0" name="Google Shape;10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